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68" r:id="rId3"/>
    <p:sldId id="278" r:id="rId4"/>
    <p:sldId id="276" r:id="rId5"/>
    <p:sldId id="277" r:id="rId6"/>
    <p:sldId id="279" r:id="rId7"/>
    <p:sldId id="282" r:id="rId8"/>
    <p:sldId id="270" r:id="rId9"/>
    <p:sldId id="281" r:id="rId10"/>
    <p:sldId id="280" r:id="rId11"/>
    <p:sldId id="272" r:id="rId12"/>
    <p:sldId id="271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60"/>
  </p:normalViewPr>
  <p:slideViewPr>
    <p:cSldViewPr snapToGrid="0">
      <p:cViewPr varScale="1">
        <p:scale>
          <a:sx n="47" d="100"/>
          <a:sy n="47" d="100"/>
        </p:scale>
        <p:origin x="54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Gardner" userId="3da6aab467708cb2" providerId="LiveId" clId="{F54EEC63-C1A8-47A2-B3C5-4A1444BF0D4E}"/>
    <pc:docChg chg="custSel delSld modSld">
      <pc:chgData name="Joshua Gardner" userId="3da6aab467708cb2" providerId="LiveId" clId="{F54EEC63-C1A8-47A2-B3C5-4A1444BF0D4E}" dt="2019-10-28T00:04:39.793" v="34" actId="2696"/>
      <pc:docMkLst>
        <pc:docMk/>
      </pc:docMkLst>
      <pc:sldChg chg="delSp modSp delAnim">
        <pc:chgData name="Joshua Gardner" userId="3da6aab467708cb2" providerId="LiveId" clId="{F54EEC63-C1A8-47A2-B3C5-4A1444BF0D4E}" dt="2019-10-28T00:04:25.131" v="23" actId="478"/>
        <pc:sldMkLst>
          <pc:docMk/>
          <pc:sldMk cId="2158527755" sldId="256"/>
        </pc:sldMkLst>
        <pc:spChg chg="mod">
          <ac:chgData name="Joshua Gardner" userId="3da6aab467708cb2" providerId="LiveId" clId="{F54EEC63-C1A8-47A2-B3C5-4A1444BF0D4E}" dt="2019-10-28T00:04:04.221" v="22" actId="255"/>
          <ac:spMkLst>
            <pc:docMk/>
            <pc:sldMk cId="2158527755" sldId="256"/>
            <ac:spMk id="2" creationId="{75B24958-9054-480D-BD14-FE73B9871036}"/>
          </ac:spMkLst>
        </pc:spChg>
        <pc:picChg chg="del">
          <ac:chgData name="Joshua Gardner" userId="3da6aab467708cb2" providerId="LiveId" clId="{F54EEC63-C1A8-47A2-B3C5-4A1444BF0D4E}" dt="2019-10-28T00:04:25.131" v="23" actId="478"/>
          <ac:picMkLst>
            <pc:docMk/>
            <pc:sldMk cId="2158527755" sldId="256"/>
            <ac:picMk id="4" creationId="{A0F09193-658D-4CCE-B577-701B418D4B03}"/>
          </ac:picMkLst>
        </pc:picChg>
      </pc:sldChg>
      <pc:sldChg chg="del">
        <pc:chgData name="Joshua Gardner" userId="3da6aab467708cb2" providerId="LiveId" clId="{F54EEC63-C1A8-47A2-B3C5-4A1444BF0D4E}" dt="2019-10-28T00:04:39.793" v="34" actId="2696"/>
        <pc:sldMkLst>
          <pc:docMk/>
          <pc:sldMk cId="3849316148" sldId="257"/>
        </pc:sldMkLst>
      </pc:sldChg>
      <pc:sldChg chg="del">
        <pc:chgData name="Joshua Gardner" userId="3da6aab467708cb2" providerId="LiveId" clId="{F54EEC63-C1A8-47A2-B3C5-4A1444BF0D4E}" dt="2019-10-28T00:04:39.789" v="33" actId="2696"/>
        <pc:sldMkLst>
          <pc:docMk/>
          <pc:sldMk cId="1720583559" sldId="259"/>
        </pc:sldMkLst>
      </pc:sldChg>
      <pc:sldChg chg="del">
        <pc:chgData name="Joshua Gardner" userId="3da6aab467708cb2" providerId="LiveId" clId="{F54EEC63-C1A8-47A2-B3C5-4A1444BF0D4E}" dt="2019-10-28T00:04:39.783" v="32" actId="2696"/>
        <pc:sldMkLst>
          <pc:docMk/>
          <pc:sldMk cId="1026365521" sldId="260"/>
        </pc:sldMkLst>
      </pc:sldChg>
      <pc:sldChg chg="del">
        <pc:chgData name="Joshua Gardner" userId="3da6aab467708cb2" providerId="LiveId" clId="{F54EEC63-C1A8-47A2-B3C5-4A1444BF0D4E}" dt="2019-10-28T00:04:39.773" v="30" actId="2696"/>
        <pc:sldMkLst>
          <pc:docMk/>
          <pc:sldMk cId="2555342065" sldId="262"/>
        </pc:sldMkLst>
      </pc:sldChg>
      <pc:sldChg chg="del">
        <pc:chgData name="Joshua Gardner" userId="3da6aab467708cb2" providerId="LiveId" clId="{F54EEC63-C1A8-47A2-B3C5-4A1444BF0D4E}" dt="2019-10-28T00:04:39.761" v="25" actId="2696"/>
        <pc:sldMkLst>
          <pc:docMk/>
          <pc:sldMk cId="1642835332" sldId="264"/>
        </pc:sldMkLst>
      </pc:sldChg>
      <pc:sldChg chg="del">
        <pc:chgData name="Joshua Gardner" userId="3da6aab467708cb2" providerId="LiveId" clId="{F54EEC63-C1A8-47A2-B3C5-4A1444BF0D4E}" dt="2019-10-28T00:04:39.768" v="28" actId="2696"/>
        <pc:sldMkLst>
          <pc:docMk/>
          <pc:sldMk cId="4153064155" sldId="265"/>
        </pc:sldMkLst>
      </pc:sldChg>
      <pc:sldChg chg="del">
        <pc:chgData name="Joshua Gardner" userId="3da6aab467708cb2" providerId="LiveId" clId="{F54EEC63-C1A8-47A2-B3C5-4A1444BF0D4E}" dt="2019-10-28T00:04:39.766" v="27" actId="2696"/>
        <pc:sldMkLst>
          <pc:docMk/>
          <pc:sldMk cId="3933908247" sldId="266"/>
        </pc:sldMkLst>
      </pc:sldChg>
      <pc:sldChg chg="del">
        <pc:chgData name="Joshua Gardner" userId="3da6aab467708cb2" providerId="LiveId" clId="{F54EEC63-C1A8-47A2-B3C5-4A1444BF0D4E}" dt="2019-10-28T00:04:39.764" v="26" actId="2696"/>
        <pc:sldMkLst>
          <pc:docMk/>
          <pc:sldMk cId="1198343676" sldId="267"/>
        </pc:sldMkLst>
      </pc:sldChg>
      <pc:sldChg chg="del">
        <pc:chgData name="Joshua Gardner" userId="3da6aab467708cb2" providerId="LiveId" clId="{F54EEC63-C1A8-47A2-B3C5-4A1444BF0D4E}" dt="2019-10-28T00:04:39.771" v="29" actId="2696"/>
        <pc:sldMkLst>
          <pc:docMk/>
          <pc:sldMk cId="760396812" sldId="274"/>
        </pc:sldMkLst>
      </pc:sldChg>
      <pc:sldChg chg="del">
        <pc:chgData name="Joshua Gardner" userId="3da6aab467708cb2" providerId="LiveId" clId="{F54EEC63-C1A8-47A2-B3C5-4A1444BF0D4E}" dt="2019-10-28T00:04:39.758" v="24" actId="2696"/>
        <pc:sldMkLst>
          <pc:docMk/>
          <pc:sldMk cId="3096132482" sldId="275"/>
        </pc:sldMkLst>
      </pc:sldChg>
      <pc:sldChg chg="del">
        <pc:chgData name="Joshua Gardner" userId="3da6aab467708cb2" providerId="LiveId" clId="{F54EEC63-C1A8-47A2-B3C5-4A1444BF0D4E}" dt="2019-10-28T00:04:39.780" v="31" actId="2696"/>
        <pc:sldMkLst>
          <pc:docMk/>
          <pc:sldMk cId="657534400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8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6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1618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46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81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77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12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7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66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8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7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9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0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2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227AF26-BC36-4C7F-8CAD-2024583A56CA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0C52207-EA9E-45E1-A532-A3C5025F6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54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ime.com/5697553/halle-germany-synagogue-christchurch-terrorism/" TargetMode="External"/><Relationship Id="rId3" Type="http://schemas.openxmlformats.org/officeDocument/2006/relationships/hyperlink" Target="https://ourworldindata.org/terrorism" TargetMode="External"/><Relationship Id="rId7" Type="http://schemas.openxmlformats.org/officeDocument/2006/relationships/hyperlink" Target="https://www.ucdp.uu.se/downloads/" TargetMode="External"/><Relationship Id="rId2" Type="http://schemas.openxmlformats.org/officeDocument/2006/relationships/hyperlink" Target="https://www.start.umd.edu/gt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nd.org/nsrd/projects/terrorism-incidents/download.html" TargetMode="External"/><Relationship Id="rId5" Type="http://schemas.openxmlformats.org/officeDocument/2006/relationships/hyperlink" Target="http://eventdata.parusanalytics.com/data.dir/atrocities.html" TargetMode="External"/><Relationship Id="rId4" Type="http://schemas.openxmlformats.org/officeDocument/2006/relationships/hyperlink" Target="http://www.systemicpeace.org/inscrdata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24958-9054-480D-BD14-FE73B9871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164" y="1197428"/>
            <a:ext cx="5955127" cy="4463144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Global Terrorism</a:t>
            </a:r>
            <a:b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(Part 2 of 2)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3AA3D-2CE5-4412-BFDA-03823F871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5189" y="1197428"/>
            <a:ext cx="2546747" cy="4463143"/>
          </a:xfrm>
        </p:spPr>
        <p:txBody>
          <a:bodyPr anchor="ctr">
            <a:normAutofit/>
          </a:bodyPr>
          <a:lstStyle/>
          <a:p>
            <a:pPr algn="l"/>
            <a:r>
              <a:rPr lang="en-US" sz="2000"/>
              <a:t>Josh Gardner</a:t>
            </a:r>
          </a:p>
          <a:p>
            <a:pPr algn="l"/>
            <a:r>
              <a:rPr lang="en-US" sz="2000"/>
              <a:t>DSC 680 Applied Data Science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2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2579-F153-4572-ABE9-E670D259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Revisiting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D441-31A9-4275-8580-13E2CEA8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15106"/>
            <a:ext cx="10353762" cy="20277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4. Does one region’s terrorism cluster influence another region’s cluster? Specifically, how does the terrorism cluster influence non-adjacent clusters?</a:t>
            </a:r>
          </a:p>
          <a:p>
            <a:pPr lvl="1"/>
            <a:r>
              <a:rPr lang="en-US" dirty="0"/>
              <a:t>One country’s cluster does impact the countries around it.</a:t>
            </a:r>
          </a:p>
          <a:p>
            <a:pPr lvl="1"/>
            <a:r>
              <a:rPr lang="en-US" dirty="0"/>
              <a:t>Country’s in a cluster with higher levels of terrorism are surrounded by clusters that contain a lower level of terrorism, which are then surrounded by clusters with even lower levels of terrorism.</a:t>
            </a:r>
          </a:p>
        </p:txBody>
      </p:sp>
      <p:pic>
        <p:nvPicPr>
          <p:cNvPr id="4" name="Slide21">
            <a:hlinkClick r:id="" action="ppaction://media"/>
            <a:extLst>
              <a:ext uri="{FF2B5EF4-FFF2-40B4-BE49-F238E27FC236}">
                <a16:creationId xmlns:a16="http://schemas.microsoft.com/office/drawing/2014/main" id="{1308C5F4-7808-447C-A63E-B8D60B9E22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180" y="59743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B7C9-FD82-4854-B7EA-DD303554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E55A5-2D05-44A7-B082-D818F83D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862209"/>
            <a:ext cx="10353762" cy="1133581"/>
          </a:xfrm>
        </p:spPr>
        <p:txBody>
          <a:bodyPr/>
          <a:lstStyle/>
          <a:p>
            <a:r>
              <a:rPr lang="en-US" dirty="0"/>
              <a:t>Terrorism around the world can be grouped together to form clusters of terroristic activity. These clusters are dynamic and do change over time.</a:t>
            </a:r>
          </a:p>
        </p:txBody>
      </p:sp>
      <p:pic>
        <p:nvPicPr>
          <p:cNvPr id="4" name="Slide23">
            <a:hlinkClick r:id="" action="ppaction://media"/>
            <a:extLst>
              <a:ext uri="{FF2B5EF4-FFF2-40B4-BE49-F238E27FC236}">
                <a16:creationId xmlns:a16="http://schemas.microsoft.com/office/drawing/2014/main" id="{0E2FA3D7-D9C4-4556-9C46-10ACAE4624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195" y="60584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9F71-3C36-494C-80C4-9F13DAC0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Further Research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D025E-CC0D-41BB-A667-5A160F800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828090"/>
            <a:ext cx="10353762" cy="1201820"/>
          </a:xfrm>
        </p:spPr>
        <p:txBody>
          <a:bodyPr/>
          <a:lstStyle/>
          <a:p>
            <a:r>
              <a:rPr lang="en-US" dirty="0"/>
              <a:t>What influences the clusters to change over time?</a:t>
            </a:r>
          </a:p>
          <a:p>
            <a:r>
              <a:rPr lang="en-US" dirty="0"/>
              <a:t>Would adding the type of weapon used into the analysis change the clusters?</a:t>
            </a:r>
          </a:p>
        </p:txBody>
      </p:sp>
      <p:pic>
        <p:nvPicPr>
          <p:cNvPr id="4" name="Slide23">
            <a:hlinkClick r:id="" action="ppaction://media"/>
            <a:extLst>
              <a:ext uri="{FF2B5EF4-FFF2-40B4-BE49-F238E27FC236}">
                <a16:creationId xmlns:a16="http://schemas.microsoft.com/office/drawing/2014/main" id="{9F285233-7B2D-4D56-A539-2AEB1B034D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195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5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60B4-FFA6-409F-924D-80232F34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3E6C7-2A52-41F8-8D34-8090FF33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National Consortium for the Study of Terrorism and Responses to Terrorism (START). (2018). Global Terrorism Database. Retrieved 28 Sep. 2019 from </a:t>
            </a:r>
            <a:r>
              <a:rPr lang="en-US" u="sng" dirty="0">
                <a:hlinkClick r:id="rId2"/>
              </a:rPr>
              <a:t>https://www.start.umd.edu/gtd</a:t>
            </a:r>
            <a:endParaRPr lang="en-US" dirty="0"/>
          </a:p>
          <a:p>
            <a:r>
              <a:rPr lang="en-US" dirty="0" err="1"/>
              <a:t>Roser</a:t>
            </a:r>
            <a:r>
              <a:rPr lang="en-US" dirty="0"/>
              <a:t>, M., </a:t>
            </a:r>
            <a:r>
              <a:rPr lang="en-US" dirty="0" err="1"/>
              <a:t>Nagdy</a:t>
            </a:r>
            <a:r>
              <a:rPr lang="en-US" dirty="0"/>
              <a:t>, M., Ritchie, H. (July 2013) “Terrorism.” Our World in Data. Retrieved 28 Sep. 2019 from </a:t>
            </a:r>
            <a:r>
              <a:rPr lang="en-US" u="sng" dirty="0">
                <a:hlinkClick r:id="rId3"/>
              </a:rPr>
              <a:t>https://ourworldindata.org/terrorism</a:t>
            </a:r>
            <a:endParaRPr lang="en-US" dirty="0"/>
          </a:p>
          <a:p>
            <a:r>
              <a:rPr lang="en-US" dirty="0"/>
              <a:t>“Forcibly Displaced Populations, 1964-2008.” Integrated Network for Societal Conflict Research Center for Systemic Peace. Retrieved 28 Sep. 2019 from </a:t>
            </a:r>
            <a:r>
              <a:rPr lang="en-US" u="sng" dirty="0">
                <a:hlinkClick r:id="rId4"/>
              </a:rPr>
              <a:t>http://www.systemicpeace.org/inscrdata.html</a:t>
            </a:r>
            <a:endParaRPr lang="en-US" dirty="0"/>
          </a:p>
          <a:p>
            <a:r>
              <a:rPr lang="en-US" dirty="0"/>
              <a:t>“Coups </a:t>
            </a:r>
            <a:r>
              <a:rPr lang="en-US" dirty="0" err="1"/>
              <a:t>d’Etat</a:t>
            </a:r>
            <a:r>
              <a:rPr lang="en-US" dirty="0"/>
              <a:t>, 1946-2018.” Integrated Network for Societal Conflict Research Center for Systemic Peace. Retrieved 28 Sep. 2019 from </a:t>
            </a:r>
            <a:r>
              <a:rPr lang="en-US" u="sng" dirty="0">
                <a:hlinkClick r:id="rId4"/>
              </a:rPr>
              <a:t>http://www.systemicpeace.org/inscrdata.html</a:t>
            </a:r>
            <a:endParaRPr lang="en-US" dirty="0"/>
          </a:p>
          <a:p>
            <a:r>
              <a:rPr lang="en-US" dirty="0"/>
              <a:t>“State Fragility Index and Matrix, Time-Series Data, 1995-2017.” Integrated Network for Societal Conflict Research Center for Systemic Peace. Retrieved 28 Sep. 2019 from </a:t>
            </a:r>
            <a:r>
              <a:rPr lang="en-US" u="sng" dirty="0">
                <a:hlinkClick r:id="rId4"/>
              </a:rPr>
              <a:t>http://www.systemicpeace.org/inscrdata.html</a:t>
            </a:r>
            <a:endParaRPr lang="en-US" dirty="0"/>
          </a:p>
          <a:p>
            <a:r>
              <a:rPr lang="en-US" dirty="0"/>
              <a:t>“Political instability task force worldwide atrocities dataset.” The Computational Event Data System. Retrieved 28 Sep. 2019 from </a:t>
            </a:r>
            <a:r>
              <a:rPr lang="en-US" u="sng" dirty="0">
                <a:hlinkClick r:id="rId5"/>
              </a:rPr>
              <a:t>http://eventdata.parusanalytics.com/data.dir/atrocities.html</a:t>
            </a:r>
            <a:endParaRPr lang="en-US" dirty="0"/>
          </a:p>
          <a:p>
            <a:r>
              <a:rPr lang="en-US" dirty="0"/>
              <a:t>“RAND database of worldwide terrorism incidents (RDWTI).” Rand Corporation. Retrieved 28 Sep. 2019 from </a:t>
            </a:r>
            <a:r>
              <a:rPr lang="en-US" u="sng" dirty="0">
                <a:hlinkClick r:id="rId6"/>
              </a:rPr>
              <a:t>https://www.rand.org/nsrd/projects/terrorism-incidents/download.html</a:t>
            </a:r>
            <a:endParaRPr lang="en-US" dirty="0"/>
          </a:p>
          <a:p>
            <a:r>
              <a:rPr lang="en-US" dirty="0"/>
              <a:t>Sundberg, Ralph, and Erik Melander, 2013, “Introducing the UCDP Georeferenced Event Dataset”, Journal of Peace Research, </a:t>
            </a:r>
            <a:r>
              <a:rPr lang="en-US" dirty="0" err="1"/>
              <a:t>vol.50</a:t>
            </a:r>
            <a:r>
              <a:rPr lang="en-US" dirty="0"/>
              <a:t>, </a:t>
            </a:r>
            <a:r>
              <a:rPr lang="en-US" dirty="0" err="1"/>
              <a:t>no.4</a:t>
            </a:r>
            <a:r>
              <a:rPr lang="en-US" dirty="0"/>
              <a:t>, 523-532. Retrieved 28 Sep. 2019 from </a:t>
            </a:r>
            <a:r>
              <a:rPr lang="en-US" u="sng" dirty="0">
                <a:hlinkClick r:id="rId7"/>
              </a:rPr>
              <a:t>https://www.ucdp.uu.se/downloads/</a:t>
            </a:r>
            <a:endParaRPr lang="en-US" dirty="0"/>
          </a:p>
          <a:p>
            <a:r>
              <a:rPr lang="en-US" dirty="0" err="1"/>
              <a:t>Högbladh</a:t>
            </a:r>
            <a:r>
              <a:rPr lang="en-US" dirty="0"/>
              <a:t> </a:t>
            </a:r>
            <a:r>
              <a:rPr lang="en-US" dirty="0" err="1"/>
              <a:t>Stina</a:t>
            </a:r>
            <a:r>
              <a:rPr lang="en-US" dirty="0"/>
              <a:t>, 2019, “UCDP GED Codebook version 19.1”, Department of Peace and Conflict Research, Uppsala University. Retrieved 28 Sep. 2019 from </a:t>
            </a:r>
            <a:r>
              <a:rPr lang="en-US" u="sng" dirty="0">
                <a:hlinkClick r:id="rId7"/>
              </a:rPr>
              <a:t>https://www.ucdp.uu.se/downloads/</a:t>
            </a:r>
            <a:endParaRPr lang="en-US" dirty="0"/>
          </a:p>
          <a:p>
            <a:r>
              <a:rPr lang="en-US" dirty="0"/>
              <a:t>Basra, R., Crawford, B., Keen, F. (10 Oct. 2019) </a:t>
            </a:r>
            <a:r>
              <a:rPr lang="en-US" i="1" dirty="0"/>
              <a:t>Time</a:t>
            </a:r>
            <a:r>
              <a:rPr lang="en-US" dirty="0"/>
              <a:t>. “How the synagogue shooting in Germany fits into a global pattern of far-right terrorism.” Retrieved 11 Oct. 2019 from </a:t>
            </a:r>
            <a:r>
              <a:rPr lang="en-US" dirty="0">
                <a:hlinkClick r:id="rId8"/>
              </a:rPr>
              <a:t>https://time.com/5697553/halle-germany-synagogue-christchurch-terrorism/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0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9EFA-3828-42E7-A300-48697875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K-Means Clustering When Grouped by Country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29461-8FA3-455C-84C5-415DB8CD3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185" y="321942"/>
            <a:ext cx="7479792" cy="4207383"/>
          </a:xfrm>
          <a:prstGeom prst="rect">
            <a:avLst/>
          </a:prstGeom>
        </p:spPr>
      </p:pic>
      <p:pic>
        <p:nvPicPr>
          <p:cNvPr id="5" name="Slide13">
            <a:hlinkClick r:id="" action="ppaction://media"/>
            <a:extLst>
              <a:ext uri="{FF2B5EF4-FFF2-40B4-BE49-F238E27FC236}">
                <a16:creationId xmlns:a16="http://schemas.microsoft.com/office/drawing/2014/main" id="{F492E936-E7AE-47EF-BF3B-71822C4FEC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209" y="59356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2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3D2A-AF64-4CCC-B36C-72D42905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K-Means Clustering by Year, 2000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B9D20-797A-43C3-94CB-209741734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432" y="320040"/>
            <a:ext cx="7481456" cy="411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C5FB7B-425E-4CA9-B4A1-CBC2C7164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504" y="60038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3D2A-AF64-4CCC-B36C-72D42905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K-Means Clustering by Year, 2001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681CC-FE01-45D3-837F-4986821E3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432" y="320040"/>
            <a:ext cx="7478468" cy="4113157"/>
          </a:xfrm>
          <a:prstGeom prst="rect">
            <a:avLst/>
          </a:prstGeom>
        </p:spPr>
      </p:pic>
      <p:pic>
        <p:nvPicPr>
          <p:cNvPr id="5" name="Slide15">
            <a:hlinkClick r:id="" action="ppaction://media"/>
            <a:extLst>
              <a:ext uri="{FF2B5EF4-FFF2-40B4-BE49-F238E27FC236}">
                <a16:creationId xmlns:a16="http://schemas.microsoft.com/office/drawing/2014/main" id="{A9261616-DB32-458B-8B82-37F1CBD46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913" y="6099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6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3D2A-AF64-4CCC-B36C-72D42905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K-Means Clustering by Year, 2008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39392-EECC-4856-8686-8DD35532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320040"/>
            <a:ext cx="7479792" cy="418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3D2A-AF64-4CCC-B36C-72D42905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Comparing the Two Clustering Methods</a:t>
            </a: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F7737-D625-4B6E-8C79-A75796D50A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34"/>
          <a:stretch/>
        </p:blipFill>
        <p:spPr>
          <a:xfrm>
            <a:off x="624665" y="958526"/>
            <a:ext cx="5397096" cy="2995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AEC4C-F68D-49BD-AACA-EF5666C526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3"/>
          <a:stretch/>
        </p:blipFill>
        <p:spPr>
          <a:xfrm>
            <a:off x="6170241" y="919927"/>
            <a:ext cx="5393738" cy="3033966"/>
          </a:xfrm>
          <a:prstGeom prst="rect">
            <a:avLst/>
          </a:prstGeom>
        </p:spPr>
      </p:pic>
      <p:pic>
        <p:nvPicPr>
          <p:cNvPr id="4" name="Slide17">
            <a:hlinkClick r:id="" action="ppaction://media"/>
            <a:extLst>
              <a:ext uri="{FF2B5EF4-FFF2-40B4-BE49-F238E27FC236}">
                <a16:creationId xmlns:a16="http://schemas.microsoft.com/office/drawing/2014/main" id="{26852A9A-35B9-4426-97D3-9FBC4A83C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970" y="60053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8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6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2579-F153-4572-ABE9-E670D259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Revisiting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D441-31A9-4275-8580-13E2CEA8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780" y="2415106"/>
            <a:ext cx="10353762" cy="2027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How does a region’s instability influence the rates of terrorism?</a:t>
            </a:r>
          </a:p>
          <a:p>
            <a:pPr lvl="1"/>
            <a:r>
              <a:rPr lang="en-US" dirty="0"/>
              <a:t>The more unstable a region is, the higher the number of coups</a:t>
            </a:r>
          </a:p>
          <a:p>
            <a:pPr lvl="1"/>
            <a:r>
              <a:rPr lang="en-US" dirty="0"/>
              <a:t>As the region is more unstable, the more people are displaced from that region</a:t>
            </a:r>
          </a:p>
          <a:p>
            <a:pPr lvl="1"/>
            <a:r>
              <a:rPr lang="en-US" dirty="0"/>
              <a:t>There is a weak positive correlation between the region’s stability and the number of injuries and fatalities due to terrorism.</a:t>
            </a:r>
          </a:p>
        </p:txBody>
      </p:sp>
      <p:pic>
        <p:nvPicPr>
          <p:cNvPr id="4" name="Slide18">
            <a:hlinkClick r:id="" action="ppaction://media"/>
            <a:extLst>
              <a:ext uri="{FF2B5EF4-FFF2-40B4-BE49-F238E27FC236}">
                <a16:creationId xmlns:a16="http://schemas.microsoft.com/office/drawing/2014/main" id="{B788BFEF-1672-4F56-BAF6-87788E291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180" y="59470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2579-F153-4572-ABE9-E670D259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Revisiting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D441-31A9-4275-8580-13E2CEA8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713685"/>
            <a:ext cx="10353762" cy="14306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Does strengthening a region’s stability lower the terrorism rate of that region?</a:t>
            </a:r>
          </a:p>
          <a:p>
            <a:pPr lvl="1"/>
            <a:r>
              <a:rPr lang="en-US" dirty="0"/>
              <a:t>The lower a region’s State Fragility Index is, the lower the terrorism rate in that region typically is.</a:t>
            </a:r>
          </a:p>
          <a:p>
            <a:pPr lvl="1"/>
            <a:r>
              <a:rPr lang="en-US" dirty="0"/>
              <a:t>Fewer coups happen when a region is more stable.</a:t>
            </a:r>
          </a:p>
        </p:txBody>
      </p:sp>
      <p:pic>
        <p:nvPicPr>
          <p:cNvPr id="4" name="Slide19">
            <a:hlinkClick r:id="" action="ppaction://media"/>
            <a:extLst>
              <a:ext uri="{FF2B5EF4-FFF2-40B4-BE49-F238E27FC236}">
                <a16:creationId xmlns:a16="http://schemas.microsoft.com/office/drawing/2014/main" id="{2E33198F-D6FF-4865-9286-173FF8135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618" y="60448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6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2579-F153-4572-ABE9-E670D259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Revisiting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D441-31A9-4275-8580-13E2CEA8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812"/>
            <a:ext cx="10353762" cy="2298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How can the different acts of terror be grouped together? Can anything be inferred by how the terroristic acts are grouped?</a:t>
            </a:r>
          </a:p>
          <a:p>
            <a:pPr lvl="1"/>
            <a:r>
              <a:rPr lang="en-US" dirty="0"/>
              <a:t>Yes, the different countries can be grouped together using k-Means Clustering.</a:t>
            </a:r>
          </a:p>
          <a:p>
            <a:pPr lvl="1"/>
            <a:r>
              <a:rPr lang="en-US" dirty="0"/>
              <a:t>The groups tend to follow regions, with a few exceptions.</a:t>
            </a:r>
          </a:p>
          <a:p>
            <a:pPr lvl="1"/>
            <a:r>
              <a:rPr lang="en-US" dirty="0"/>
              <a:t>Which countries are within which cluster changes over time.</a:t>
            </a:r>
          </a:p>
        </p:txBody>
      </p:sp>
      <p:pic>
        <p:nvPicPr>
          <p:cNvPr id="4" name="Slide20">
            <a:hlinkClick r:id="" action="ppaction://media"/>
            <a:extLst>
              <a:ext uri="{FF2B5EF4-FFF2-40B4-BE49-F238E27FC236}">
                <a16:creationId xmlns:a16="http://schemas.microsoft.com/office/drawing/2014/main" id="{AC3E7300-4153-439E-8BAB-93BED766C3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195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1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364</Words>
  <Application>Microsoft Office PowerPoint</Application>
  <PresentationFormat>Widescreen</PresentationFormat>
  <Paragraphs>42</Paragraphs>
  <Slides>13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Calisto MT</vt:lpstr>
      <vt:lpstr>Wingdings 2</vt:lpstr>
      <vt:lpstr>Slate</vt:lpstr>
      <vt:lpstr>Global Terrorism (Part 2 of 2)</vt:lpstr>
      <vt:lpstr>K-Means Clustering When Grouped by Country</vt:lpstr>
      <vt:lpstr>K-Means Clustering by Year, 2000</vt:lpstr>
      <vt:lpstr>K-Means Clustering by Year, 2001</vt:lpstr>
      <vt:lpstr>K-Means Clustering by Year, 2008</vt:lpstr>
      <vt:lpstr>Comparing the Two Clustering Methods</vt:lpstr>
      <vt:lpstr>Revisiting Research Questions</vt:lpstr>
      <vt:lpstr>Revisiting Research Questions</vt:lpstr>
      <vt:lpstr>Revisiting Research Questions</vt:lpstr>
      <vt:lpstr>Revisiting Research Questions</vt:lpstr>
      <vt:lpstr>Summary</vt:lpstr>
      <vt:lpstr>Further Research Opportunities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Terrorism</dc:title>
  <dc:creator>Joshua Gardner</dc:creator>
  <cp:lastModifiedBy>Joshua Gardner</cp:lastModifiedBy>
  <cp:revision>2</cp:revision>
  <dcterms:created xsi:type="dcterms:W3CDTF">2019-10-12T16:20:43Z</dcterms:created>
  <dcterms:modified xsi:type="dcterms:W3CDTF">2019-10-28T00:04:47Z</dcterms:modified>
</cp:coreProperties>
</file>